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23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9144000" cy="5143500" type="screen16x9"/>
  <p:notesSz cx="6858000" cy="9144000"/>
  <p:embeddedFontLst>
    <p:embeddedFont>
      <p:font typeface="Calisto MT" panose="02040603050505030304" pitchFamily="18" charset="0"/>
      <p:regular r:id="rId16"/>
      <p:bold r:id="rId17"/>
      <p:italic r:id="rId18"/>
      <p:boldItalic r:id="rId19"/>
    </p:embeddedFont>
    <p:embeddedFont>
      <p:font typeface="Trebuchet MS" panose="020B0603020202020204" pitchFamily="34" charset="0"/>
      <p:regular r:id="rId20"/>
      <p:bold r:id="rId21"/>
      <p:italic r:id="rId22"/>
      <p:boldItalic r:id="rId23"/>
    </p:embeddedFont>
    <p:embeddedFont>
      <p:font typeface="Wingdings 2" panose="05020102010507070707" pitchFamily="18" charset="2"/>
      <p:regular r:id="rId24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4" d="100"/>
          <a:sy n="144" d="100"/>
        </p:scale>
        <p:origin x="654" y="114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43de0f48e8_0_9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43de0f48e8_0_9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43de0f48e8_0_13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43de0f48e8_0_13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43de0f48e8_0_13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43de0f48e8_0_13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43ebe3031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43ebe3031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43ce03c6e3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43ce03c6e3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43de0f48e8_0_1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43de0f48e8_0_1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43de0f48e8_0_12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43de0f48e8_0_12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43de0f48e8_0_1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43de0f48e8_0_1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43de0f48e8_0_13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43de0f48e8_0_13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u="none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43de0f48e8_0_13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43de0f48e8_0_13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43de0f48e8_0_13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43de0f48e8_0_13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43de0f48e8_0_13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43de0f48e8_0_13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43de0f48e8_0_13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43de0f48e8_0_13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28020" y="1327155"/>
            <a:ext cx="7080026" cy="1371601"/>
          </a:xfrm>
        </p:spPr>
        <p:txBody>
          <a:bodyPr anchor="b">
            <a:normAutofit/>
          </a:bodyPr>
          <a:lstStyle>
            <a:lvl1pPr algn="ctr">
              <a:defRPr sz="405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28020" y="2698755"/>
            <a:ext cx="7080026" cy="787400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48162715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13" y="410855"/>
            <a:ext cx="7606349" cy="286260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54" y="3423941"/>
            <a:ext cx="7766495" cy="407604"/>
          </a:xfrm>
        </p:spPr>
        <p:txBody>
          <a:bodyPr anchor="b">
            <a:normAutofit/>
          </a:bodyPr>
          <a:lstStyle>
            <a:lvl1pPr algn="ctr">
              <a:defRPr sz="21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77012" y="521257"/>
            <a:ext cx="7384010" cy="2644253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500"/>
            </a:lvl1pPr>
            <a:lvl2pPr marL="342900" indent="0">
              <a:buNone/>
              <a:defRPr sz="1500"/>
            </a:lvl2pPr>
            <a:lvl3pPr marL="685800" indent="0">
              <a:buNone/>
              <a:defRPr sz="15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3831546"/>
            <a:ext cx="7765322" cy="511854"/>
          </a:xfrm>
        </p:spPr>
        <p:txBody>
          <a:bodyPr anchor="t"/>
          <a:lstStyle>
            <a:lvl1pPr marL="0" indent="0" algn="ctr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23017335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6" y="456328"/>
            <a:ext cx="7765322" cy="2650758"/>
          </a:xfrm>
        </p:spPr>
        <p:txBody>
          <a:bodyPr anchor="ctr"/>
          <a:lstStyle>
            <a:lvl1pPr>
              <a:defRPr sz="24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3221385"/>
            <a:ext cx="7765322" cy="1126370"/>
          </a:xfrm>
        </p:spPr>
        <p:txBody>
          <a:bodyPr anchor="ctr"/>
          <a:lstStyle>
            <a:lvl1pPr marL="0" indent="0" algn="ctr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26756848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59" y="457200"/>
            <a:ext cx="6977064" cy="2244678"/>
          </a:xfrm>
        </p:spPr>
        <p:txBody>
          <a:bodyPr anchor="ctr"/>
          <a:lstStyle>
            <a:lvl1pPr>
              <a:defRPr sz="24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290484" y="2707524"/>
            <a:ext cx="6564224" cy="399562"/>
          </a:xfrm>
        </p:spPr>
        <p:txBody>
          <a:bodyPr anchor="t">
            <a:normAutofit/>
          </a:bodyPr>
          <a:lstStyle>
            <a:lvl1pPr marL="0" indent="0" algn="r">
              <a:buNone/>
              <a:defRPr sz="105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3228265"/>
            <a:ext cx="7765322" cy="111712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‹nº›</a:t>
            </a:fld>
            <a:endParaRPr lang="pt-BR"/>
          </a:p>
        </p:txBody>
      </p:sp>
      <p:sp>
        <p:nvSpPr>
          <p:cNvPr id="11" name="TextBox 10"/>
          <p:cNvSpPr txBox="1"/>
          <p:nvPr/>
        </p:nvSpPr>
        <p:spPr>
          <a:xfrm>
            <a:off x="742950" y="663597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6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878537" y="2196194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65964999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6" y="1595207"/>
            <a:ext cx="7765322" cy="1883876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9" y="3487917"/>
            <a:ext cx="7764149" cy="855483"/>
          </a:xfrm>
        </p:spPr>
        <p:txBody>
          <a:bodyPr anchor="t"/>
          <a:lstStyle>
            <a:lvl1pPr marL="0" indent="0" algn="ctr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33113198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346" y="457200"/>
            <a:ext cx="7765322" cy="727838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346" y="1414462"/>
            <a:ext cx="2475738" cy="432197"/>
          </a:xfrm>
        </p:spPr>
        <p:txBody>
          <a:bodyPr anchor="b">
            <a:noAutofit/>
          </a:bodyPr>
          <a:lstStyle>
            <a:lvl1pPr marL="0" indent="0" algn="ctr">
              <a:buNone/>
              <a:defRPr sz="18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346" y="1928812"/>
            <a:ext cx="2475738" cy="2414588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35033" y="1414462"/>
            <a:ext cx="2475738" cy="432197"/>
          </a:xfrm>
        </p:spPr>
        <p:txBody>
          <a:bodyPr anchor="b">
            <a:noAutofit/>
          </a:bodyPr>
          <a:lstStyle>
            <a:lvl1pPr marL="0" indent="0" algn="ctr">
              <a:buNone/>
              <a:defRPr sz="18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331076" y="1928812"/>
            <a:ext cx="2475738" cy="2414588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74929" y="1414462"/>
            <a:ext cx="2475738" cy="432197"/>
          </a:xfrm>
        </p:spPr>
        <p:txBody>
          <a:bodyPr anchor="b">
            <a:noAutofit/>
          </a:bodyPr>
          <a:lstStyle>
            <a:lvl1pPr marL="0" indent="0" algn="ctr">
              <a:buNone/>
              <a:defRPr sz="18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974929" y="1928812"/>
            <a:ext cx="2475738" cy="2414588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3/24/2019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46145893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 de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472" y="1363661"/>
            <a:ext cx="2504979" cy="1385888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850" y="1363661"/>
            <a:ext cx="2504979" cy="1385888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038" y="1363661"/>
            <a:ext cx="2504979" cy="1385888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346" y="457200"/>
            <a:ext cx="7765322" cy="727838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5346" y="2928079"/>
            <a:ext cx="2475738" cy="432197"/>
          </a:xfrm>
        </p:spPr>
        <p:txBody>
          <a:bodyPr anchor="b">
            <a:noAutofit/>
          </a:bodyPr>
          <a:lstStyle>
            <a:lvl1pPr marL="0" indent="0" algn="ctr">
              <a:buNone/>
              <a:defRPr sz="15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763577" y="1454188"/>
            <a:ext cx="2319276" cy="1202216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5346" y="3360276"/>
            <a:ext cx="2475738" cy="983125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32091" y="2928079"/>
            <a:ext cx="2475738" cy="432197"/>
          </a:xfrm>
        </p:spPr>
        <p:txBody>
          <a:bodyPr anchor="b">
            <a:noAutofit/>
          </a:bodyPr>
          <a:lstStyle>
            <a:lvl1pPr marL="0" indent="0" algn="ctr">
              <a:buNone/>
              <a:defRPr sz="15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409307" y="1454321"/>
            <a:ext cx="2319276" cy="1206123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331076" y="3360276"/>
            <a:ext cx="2475738" cy="983125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75023" y="2928079"/>
            <a:ext cx="2475738" cy="432197"/>
          </a:xfrm>
        </p:spPr>
        <p:txBody>
          <a:bodyPr anchor="b">
            <a:noAutofit/>
          </a:bodyPr>
          <a:lstStyle>
            <a:lvl1pPr marL="0" indent="0" algn="ctr">
              <a:buNone/>
              <a:defRPr sz="15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6056774" y="1450824"/>
            <a:ext cx="2319276" cy="1205471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974929" y="3360274"/>
            <a:ext cx="2475738" cy="983126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3/24/2019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19915896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19266089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37302" y="457200"/>
            <a:ext cx="1713365" cy="38862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347" y="457200"/>
            <a:ext cx="5937654" cy="3886201"/>
          </a:xfrm>
        </p:spPr>
        <p:txBody>
          <a:bodyPr vert="eaVert" anchor="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06816221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479192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65222542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551" y="1320801"/>
            <a:ext cx="7192913" cy="1371610"/>
          </a:xfrm>
        </p:spPr>
        <p:txBody>
          <a:bodyPr anchor="b"/>
          <a:lstStyle>
            <a:lvl1pPr algn="ctr">
              <a:defRPr sz="3000" b="0" cap="none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1551" y="2692409"/>
            <a:ext cx="7192913" cy="1130291"/>
          </a:xfrm>
        </p:spPr>
        <p:txBody>
          <a:bodyPr anchor="t"/>
          <a:lstStyle>
            <a:lvl1pPr marL="0" indent="0" algn="ctr">
              <a:buNone/>
              <a:defRPr sz="15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0010921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347" y="1299337"/>
            <a:ext cx="3795373" cy="3044063"/>
          </a:xfrm>
        </p:spPr>
        <p:txBody>
          <a:bodyPr anchor="t">
            <a:normAutofit/>
          </a:bodyPr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2169" y="1299337"/>
            <a:ext cx="3798499" cy="3044063"/>
          </a:xfrm>
        </p:spPr>
        <p:txBody>
          <a:bodyPr anchor="t">
            <a:normAutofit/>
          </a:bodyPr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34132222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346" y="1300880"/>
            <a:ext cx="3816804" cy="3111577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3864" y="1300880"/>
            <a:ext cx="3816804" cy="311157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4404" y="1376441"/>
            <a:ext cx="3657258" cy="408663"/>
          </a:xfrm>
        </p:spPr>
        <p:txBody>
          <a:bodyPr anchor="b">
            <a:noAutofit/>
          </a:bodyPr>
          <a:lstStyle>
            <a:lvl1pPr marL="0" indent="0" algn="ctr">
              <a:buNone/>
              <a:defRPr sz="18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54404" y="1785103"/>
            <a:ext cx="3657258" cy="2558297"/>
          </a:xfrm>
        </p:spPr>
        <p:txBody>
          <a:bodyPr anchor="t"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21225" y="1376441"/>
            <a:ext cx="3671498" cy="408662"/>
          </a:xfrm>
        </p:spPr>
        <p:txBody>
          <a:bodyPr anchor="b">
            <a:noAutofit/>
          </a:bodyPr>
          <a:lstStyle>
            <a:lvl1pPr marL="0" indent="0" algn="ctr">
              <a:buNone/>
              <a:defRPr sz="18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21225" y="1785103"/>
            <a:ext cx="3671498" cy="2558297"/>
          </a:xfrm>
        </p:spPr>
        <p:txBody>
          <a:bodyPr anchor="t"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3/24/2019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28712051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3/24/2019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19118625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3/24/2019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45401125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7" y="457200"/>
            <a:ext cx="2780167" cy="1366439"/>
          </a:xfrm>
        </p:spPr>
        <p:txBody>
          <a:bodyPr anchor="b">
            <a:normAutofit/>
          </a:bodyPr>
          <a:lstStyle>
            <a:lvl1pPr algn="ctr">
              <a:defRPr sz="1800" b="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41725" y="457200"/>
            <a:ext cx="4808943" cy="3886200"/>
          </a:xfrm>
        </p:spPr>
        <p:txBody>
          <a:bodyPr>
            <a:normAutofit/>
          </a:bodyPr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7" y="1823639"/>
            <a:ext cx="2780167" cy="2519761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00622860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0249" y="457200"/>
            <a:ext cx="2688125" cy="390362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7" y="457442"/>
            <a:ext cx="4451212" cy="1372004"/>
          </a:xfrm>
        </p:spPr>
        <p:txBody>
          <a:bodyPr anchor="b">
            <a:noAutofit/>
          </a:bodyPr>
          <a:lstStyle>
            <a:lvl1pPr algn="ctr">
              <a:defRPr sz="2400" b="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81914" y="572776"/>
            <a:ext cx="2456813" cy="3684617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7" y="1829445"/>
            <a:ext cx="4451212" cy="2532101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43849815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346" y="457200"/>
            <a:ext cx="7765322" cy="727838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346" y="1299337"/>
            <a:ext cx="7765322" cy="3044063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759052" y="4412457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B61BEF0D-F0BB-DE4B-95CE-6DB70DBA9567}" type="datetimeFigureOut">
              <a:rPr lang="en-US" smtClean="0"/>
              <a:pPr/>
              <a:t>3/24/2019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347" y="4412457"/>
            <a:ext cx="500464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85509" y="4412457"/>
            <a:ext cx="56515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6384574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  <p:sldLayoutId id="2147483735" r:id="rId12"/>
    <p:sldLayoutId id="2147483736" r:id="rId13"/>
    <p:sldLayoutId id="2147483737" r:id="rId14"/>
    <p:sldLayoutId id="2147483738" r:id="rId15"/>
    <p:sldLayoutId id="2147483739" r:id="rId16"/>
    <p:sldLayoutId id="2147483740" r:id="rId17"/>
    <p:sldLayoutId id="2147483741" r:id="rId18"/>
  </p:sldLayoutIdLst>
  <p:hf sldNum="0" hdr="0" ftr="0" dt="0"/>
  <p:txStyles>
    <p:titleStyle>
      <a:lvl1pPr algn="ctr" defTabSz="342900" rtl="0" eaLnBrk="1" latinLnBrk="0" hangingPunct="1">
        <a:spcBef>
          <a:spcPct val="0"/>
        </a:spcBef>
        <a:buNone/>
        <a:defRPr sz="3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57175" indent="-229500" algn="l" defTabSz="342900" rtl="0" eaLnBrk="1" latinLnBrk="0" hangingPunct="1">
        <a:spcBef>
          <a:spcPct val="20000"/>
        </a:spcBef>
        <a:spcAft>
          <a:spcPts val="450"/>
        </a:spcAft>
        <a:buClr>
          <a:schemeClr val="tx2"/>
        </a:buClr>
        <a:buSzPct val="70000"/>
        <a:buFont typeface="Wingdings 2" charset="2"/>
        <a:buChar char=""/>
        <a:defRPr sz="15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540000" indent="-202500" algn="l" defTabSz="342900" rtl="0" eaLnBrk="1" latinLnBrk="0" hangingPunct="1">
        <a:spcBef>
          <a:spcPct val="20000"/>
        </a:spcBef>
        <a:spcAft>
          <a:spcPts val="450"/>
        </a:spcAft>
        <a:buClr>
          <a:schemeClr val="tx2"/>
        </a:buClr>
        <a:buSzPct val="70000"/>
        <a:buFont typeface="Wingdings 2" charset="2"/>
        <a:buChar char=""/>
        <a:defRPr sz="135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769500" indent="-162000" algn="l" defTabSz="342900" rtl="0" eaLnBrk="1" latinLnBrk="0" hangingPunct="1">
        <a:spcBef>
          <a:spcPct val="20000"/>
        </a:spcBef>
        <a:spcAft>
          <a:spcPts val="450"/>
        </a:spcAft>
        <a:buClr>
          <a:schemeClr val="tx2"/>
        </a:buClr>
        <a:buSzPct val="70000"/>
        <a:buFont typeface="Wingdings 2" charset="2"/>
        <a:buChar char=""/>
        <a:defRPr sz="12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039500" indent="-162000" algn="l" defTabSz="342900" rtl="0" eaLnBrk="1" latinLnBrk="0" hangingPunct="1">
        <a:spcBef>
          <a:spcPct val="20000"/>
        </a:spcBef>
        <a:spcAft>
          <a:spcPts val="450"/>
        </a:spcAft>
        <a:buClr>
          <a:schemeClr val="tx2"/>
        </a:buClr>
        <a:buSzPct val="70000"/>
        <a:buFont typeface="Wingdings 2" charset="2"/>
        <a:buChar char=""/>
        <a:defRPr sz="105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255500" indent="-162000" algn="l" defTabSz="342900" rtl="0" eaLnBrk="1" latinLnBrk="0" hangingPunct="1">
        <a:spcBef>
          <a:spcPct val="20000"/>
        </a:spcBef>
        <a:spcAft>
          <a:spcPts val="450"/>
        </a:spcAft>
        <a:buClr>
          <a:schemeClr val="tx2"/>
        </a:buClr>
        <a:buSzPct val="70000"/>
        <a:buFont typeface="Wingdings 2" charset="2"/>
        <a:buChar char=""/>
        <a:defRPr sz="105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15109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tx2"/>
        </a:buClr>
        <a:buSzPct val="70000"/>
        <a:buFont typeface="Wingdings 2" charset="2"/>
        <a:buChar char=""/>
        <a:defRPr sz="105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18013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tx2"/>
        </a:buClr>
        <a:buSzPct val="70000"/>
        <a:buFont typeface="Wingdings 2" charset="2"/>
        <a:buChar char=""/>
        <a:defRPr sz="105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0917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tx2"/>
        </a:buClr>
        <a:buSzPct val="70000"/>
        <a:buFont typeface="Wingdings 2" charset="2"/>
        <a:buChar char=""/>
        <a:defRPr sz="105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23296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tx2"/>
        </a:buClr>
        <a:buSzPct val="70000"/>
        <a:buFont typeface="Wingdings 2" charset="2"/>
        <a:buChar char=""/>
        <a:defRPr sz="105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3"/>
          <p:cNvSpPr txBox="1">
            <a:spLocks noGrp="1"/>
          </p:cNvSpPr>
          <p:nvPr>
            <p:ph type="ctrTitle"/>
          </p:nvPr>
        </p:nvSpPr>
        <p:spPr>
          <a:xfrm>
            <a:off x="1680300" y="536225"/>
            <a:ext cx="5783400" cy="176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Data </a:t>
            </a:r>
            <a:r>
              <a:rPr lang="pt-BR" dirty="0" err="1"/>
              <a:t>Structure</a:t>
            </a:r>
            <a:r>
              <a:rPr lang="pt-BR" dirty="0"/>
              <a:t> :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Trie</a:t>
            </a:r>
            <a:endParaRPr dirty="0"/>
          </a:p>
        </p:txBody>
      </p:sp>
      <p:sp>
        <p:nvSpPr>
          <p:cNvPr id="64" name="Google Shape;64;p13"/>
          <p:cNvSpPr txBox="1">
            <a:spLocks noGrp="1"/>
          </p:cNvSpPr>
          <p:nvPr>
            <p:ph type="subTitle" idx="1"/>
          </p:nvPr>
        </p:nvSpPr>
        <p:spPr>
          <a:xfrm>
            <a:off x="1680300" y="2794000"/>
            <a:ext cx="5783400" cy="162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Grupo </a:t>
            </a:r>
            <a:r>
              <a:rPr lang="pt-BR" dirty="0" smtClean="0"/>
              <a:t>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/>
              <a:t>	</a:t>
            </a:r>
            <a:r>
              <a:rPr lang="pt-BR" sz="1800" dirty="0" smtClean="0"/>
              <a:t> </a:t>
            </a:r>
            <a:r>
              <a:rPr lang="pt-BR" sz="1800" dirty="0"/>
              <a:t>Darlysson Olímpio </a:t>
            </a:r>
            <a:r>
              <a:rPr lang="pt-BR" sz="1800" dirty="0" smtClean="0"/>
              <a:t>Nascimento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 smtClean="0"/>
              <a:t>	Felipe Pimentel de </a:t>
            </a:r>
            <a:r>
              <a:rPr lang="pt-BR" sz="1800" dirty="0" smtClean="0"/>
              <a:t>Cerqueira</a:t>
            </a:r>
            <a:endParaRPr lang="pt-BR" sz="180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 smtClean="0"/>
              <a:t>	Yuri </a:t>
            </a:r>
            <a:r>
              <a:rPr lang="pt-BR" sz="1800" dirty="0"/>
              <a:t>Fernandes Souza Silva</a:t>
            </a:r>
            <a:endParaRPr sz="1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Código</a:t>
            </a:r>
            <a:endParaRPr/>
          </a:p>
        </p:txBody>
      </p:sp>
      <p:sp>
        <p:nvSpPr>
          <p:cNvPr id="122" name="Google Shape;122;p2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Inserção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23" name="Google Shape;12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49038" y="652450"/>
            <a:ext cx="5153025" cy="383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Código</a:t>
            </a:r>
            <a:endParaRPr/>
          </a:p>
        </p:txBody>
      </p:sp>
      <p:sp>
        <p:nvSpPr>
          <p:cNvPr id="129" name="Google Shape;129;p2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pt-BR"/>
              <a:t>Busca</a:t>
            </a:r>
            <a:endParaRPr/>
          </a:p>
        </p:txBody>
      </p:sp>
      <p:pic>
        <p:nvPicPr>
          <p:cNvPr id="130" name="Google Shape;13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96688" y="642925"/>
            <a:ext cx="5038725" cy="3857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Animação/Demonstração</a:t>
            </a:r>
            <a:endParaRPr/>
          </a:p>
        </p:txBody>
      </p:sp>
      <p:pic>
        <p:nvPicPr>
          <p:cNvPr id="2" name="animacaotri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70139" y="1467914"/>
            <a:ext cx="5959530" cy="334961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80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De volta a motivação</a:t>
            </a:r>
            <a:endParaRPr/>
          </a:p>
        </p:txBody>
      </p:sp>
      <p:sp>
        <p:nvSpPr>
          <p:cNvPr id="142" name="Google Shape;142;p2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Com o uso da trie agora ficou possível, inserir e busca palavras em um dicionário em o(n).</a:t>
            </a:r>
            <a:endParaRPr sz="24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2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Motivação</a:t>
            </a:r>
            <a:endParaRPr/>
          </a:p>
        </p:txBody>
      </p:sp>
      <p:sp>
        <p:nvSpPr>
          <p:cNvPr id="70" name="Google Shape;70;p1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Como faríamos uma busca em um dicionário?</a:t>
            </a:r>
            <a:endParaRPr sz="24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pt-BR" sz="2400"/>
              <a:t>As palavras estando ordenadas poderíamos usar busca binária.</a:t>
            </a:r>
            <a:endParaRPr sz="24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pt-BR" sz="2400"/>
              <a:t>Quanto tempo levaria?</a:t>
            </a:r>
            <a:endParaRPr sz="24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2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Motivação</a:t>
            </a:r>
            <a:endParaRPr/>
          </a:p>
        </p:txBody>
      </p:sp>
      <p:sp>
        <p:nvSpPr>
          <p:cNvPr id="76" name="Google Shape;76;p1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/>
              <a:t>Imaginemos um dicionário com cerca </a:t>
            </a:r>
            <a:r>
              <a:rPr lang="pt-BR" sz="2400" dirty="0" smtClean="0"/>
              <a:t>200.000 </a:t>
            </a:r>
            <a:r>
              <a:rPr lang="pt-BR" sz="2400" dirty="0"/>
              <a:t>palavras, e é sabido que a busca binária no pior </a:t>
            </a:r>
            <a:r>
              <a:rPr lang="pt-BR" sz="2400" dirty="0" smtClean="0"/>
              <a:t>caso tem </a:t>
            </a:r>
            <a:r>
              <a:rPr lang="pt-BR" sz="2400" dirty="0"/>
              <a:t>log2n comparações.</a:t>
            </a:r>
            <a:endParaRPr sz="2400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pt-BR" sz="2400" dirty="0"/>
              <a:t>Significando um total de </a:t>
            </a:r>
            <a:r>
              <a:rPr lang="pt-BR" sz="2400" dirty="0" smtClean="0"/>
              <a:t>18 </a:t>
            </a:r>
            <a:r>
              <a:rPr lang="pt-BR" sz="2400" dirty="0"/>
              <a:t>comparações.</a:t>
            </a:r>
            <a:endParaRPr sz="2400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pt-BR" sz="2400" dirty="0"/>
              <a:t>Mas lembrando que as comparações ocorrem letra a letra portanto seria </a:t>
            </a:r>
            <a:r>
              <a:rPr lang="pt-BR" sz="2400" dirty="0" smtClean="0"/>
              <a:t>18 </a:t>
            </a:r>
            <a:r>
              <a:rPr lang="pt-BR" sz="2400" dirty="0"/>
              <a:t>x n (sendo n corresponde ao número de letras</a:t>
            </a:r>
            <a:r>
              <a:rPr lang="pt-BR" sz="2400" dirty="0" smtClean="0"/>
              <a:t>) comparações.</a:t>
            </a:r>
            <a:endParaRPr sz="2400"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pt-BR" sz="2400" dirty="0"/>
              <a:t> </a:t>
            </a:r>
            <a:endParaRPr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Motivação</a:t>
            </a:r>
            <a:endParaRPr/>
          </a:p>
        </p:txBody>
      </p:sp>
      <p:sp>
        <p:nvSpPr>
          <p:cNvPr id="82" name="Google Shape;82;p1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/>
              <a:t>Seria possível um número de comparações igual ao número de letras?</a:t>
            </a:r>
            <a:endParaRPr sz="2400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pt-BR" sz="2400" dirty="0"/>
              <a:t>N letras =</a:t>
            </a:r>
            <a:r>
              <a:rPr lang="pt-BR" sz="2400" dirty="0" smtClean="0"/>
              <a:t> </a:t>
            </a:r>
            <a:r>
              <a:rPr lang="pt-BR" sz="2400" dirty="0"/>
              <a:t>N comparações</a:t>
            </a:r>
            <a:endParaRPr sz="2400"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pt-BR" sz="2400" dirty="0"/>
              <a:t>Com a estrutura trie, sim.</a:t>
            </a:r>
            <a:endParaRPr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 que é?</a:t>
            </a:r>
            <a:endParaRPr/>
          </a:p>
        </p:txBody>
      </p:sp>
      <p:sp>
        <p:nvSpPr>
          <p:cNvPr id="88" name="Google Shape;88;p1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/>
              <a:t>Uma trie é uma árvore projetada para recuperação de chaves de busca.</a:t>
            </a:r>
            <a:endParaRPr sz="2400"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pt-BR" sz="2400" dirty="0"/>
              <a:t>Ao contrário da árvore de busca binária ela não armazena </a:t>
            </a:r>
            <a:r>
              <a:rPr lang="pt-BR" sz="2400" dirty="0" smtClean="0"/>
              <a:t>nenhuma </a:t>
            </a:r>
            <a:r>
              <a:rPr lang="pt-BR" sz="2400" dirty="0"/>
              <a:t>chave explicitamente relacionada a determinado nó, ao invés disso chaves são codificadas nos caminhos a partir da raiz.</a:t>
            </a:r>
            <a:endParaRPr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</a:schemeClr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bg1"/>
                </a:solidFill>
              </a:rPr>
              <a:t>O que é?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94" name="Google Shape;94;p18"/>
          <p:cNvSpPr txBox="1">
            <a:spLocks noGrp="1"/>
          </p:cNvSpPr>
          <p:nvPr>
            <p:ph type="body" idx="1"/>
          </p:nvPr>
        </p:nvSpPr>
        <p:spPr>
          <a:xfrm>
            <a:off x="387900" y="1489825"/>
            <a:ext cx="2817900" cy="3078900"/>
          </a:xfrm>
          <a:prstGeom prst="rect">
            <a:avLst/>
          </a:prstGeom>
          <a:effectLst>
            <a:reflection dist="38100" dir="5400000" fadeDir="5400012" sy="-100000" algn="bl" rotWithShape="0"/>
          </a:effectLst>
        </p:spPr>
        <p:txBody>
          <a:bodyPr spcFirstLastPara="1" wrap="square" lIns="91425" tIns="90000" rIns="91425" bIns="900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pic>
        <p:nvPicPr>
          <p:cNvPr id="95" name="Google Shape;95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05888" y="52575"/>
            <a:ext cx="5180526" cy="4856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Definições</a:t>
            </a:r>
            <a:endParaRPr/>
          </a:p>
        </p:txBody>
      </p:sp>
      <p:sp>
        <p:nvSpPr>
          <p:cNvPr id="101" name="Google Shape;101;p19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A raiz é o caminho que leva a todas sub-trie com todas as chaves que começam com determinada letra do alfabeto. </a:t>
            </a:r>
            <a:endParaRPr sz="24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pt-BR" sz="2400"/>
              <a:t>Deve haver um caminho possível para cada caractere inicial da chave.</a:t>
            </a:r>
            <a:endParaRPr sz="24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pt-BR" sz="2400"/>
              <a:t>Cada nó em determinado nível representa o conjunto de todas as chaves que começam com a mesma sequência de caracteres.</a:t>
            </a:r>
            <a:endParaRPr sz="24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2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Código</a:t>
            </a:r>
            <a:endParaRPr/>
          </a:p>
        </p:txBody>
      </p:sp>
      <p:sp>
        <p:nvSpPr>
          <p:cNvPr id="107" name="Google Shape;107;p20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dirty="0"/>
          </a:p>
        </p:txBody>
      </p:sp>
      <p:pic>
        <p:nvPicPr>
          <p:cNvPr id="108" name="Google Shape;10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901" y="1489825"/>
            <a:ext cx="5799250" cy="2224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Código</a:t>
            </a:r>
            <a:endParaRPr dirty="0"/>
          </a:p>
        </p:txBody>
      </p:sp>
      <p:sp>
        <p:nvSpPr>
          <p:cNvPr id="114" name="Google Shape;114;p21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Mapeamento - Cada </a:t>
            </a:r>
            <a:r>
              <a:rPr lang="pt-BR" dirty="0" err="1"/>
              <a:t>caracter</a:t>
            </a:r>
            <a:r>
              <a:rPr lang="pt-BR" dirty="0"/>
              <a:t> de certa palavra é mapeado a uma determinada posição no </a:t>
            </a:r>
            <a:r>
              <a:rPr lang="pt-BR" dirty="0" err="1"/>
              <a:t>array</a:t>
            </a:r>
            <a:r>
              <a:rPr lang="pt-BR" dirty="0"/>
              <a:t>.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3000" dirty="0"/>
          </a:p>
        </p:txBody>
      </p:sp>
      <p:pic>
        <p:nvPicPr>
          <p:cNvPr id="115" name="Google Shape;11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775" y="2446225"/>
            <a:ext cx="3965474" cy="143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1990" y="2446225"/>
            <a:ext cx="4517261" cy="2123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rdósia">
  <a:themeElements>
    <a:clrScheme name="Ardósia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Ardósia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rdósia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TM04033929[[fn=Ardósia]]</Template>
  <TotalTime>53</TotalTime>
  <Words>263</Words>
  <Application>Microsoft Office PowerPoint</Application>
  <PresentationFormat>Apresentação na tela (16:9)</PresentationFormat>
  <Paragraphs>38</Paragraphs>
  <Slides>13</Slides>
  <Notes>13</Notes>
  <HiddenSlides>0</HiddenSlides>
  <MMClips>1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13</vt:i4>
      </vt:variant>
    </vt:vector>
  </HeadingPairs>
  <TitlesOfParts>
    <vt:vector size="18" baseType="lpstr">
      <vt:lpstr>Calisto MT</vt:lpstr>
      <vt:lpstr>Trebuchet MS</vt:lpstr>
      <vt:lpstr>Wingdings 2</vt:lpstr>
      <vt:lpstr>Arial</vt:lpstr>
      <vt:lpstr>Ardósia</vt:lpstr>
      <vt:lpstr> Data Structure : Trie</vt:lpstr>
      <vt:lpstr>Motivação</vt:lpstr>
      <vt:lpstr>Motivação</vt:lpstr>
      <vt:lpstr>Motivação</vt:lpstr>
      <vt:lpstr>O que é?</vt:lpstr>
      <vt:lpstr>O que é?</vt:lpstr>
      <vt:lpstr>Definições</vt:lpstr>
      <vt:lpstr>Código</vt:lpstr>
      <vt:lpstr>Código</vt:lpstr>
      <vt:lpstr>Código</vt:lpstr>
      <vt:lpstr>Código</vt:lpstr>
      <vt:lpstr>Animação/Demonstração</vt:lpstr>
      <vt:lpstr>De volta a motivação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Data Structure : Trie</dc:title>
  <cp:lastModifiedBy>Darlysson .</cp:lastModifiedBy>
  <cp:revision>10</cp:revision>
  <dcterms:modified xsi:type="dcterms:W3CDTF">2019-03-24T20:38:22Z</dcterms:modified>
</cp:coreProperties>
</file>